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6"/>
  </p:notesMasterIdLst>
  <p:sldIdLst>
    <p:sldId id="375" r:id="rId3"/>
    <p:sldId id="430" r:id="rId4"/>
    <p:sldId id="502" r:id="rId5"/>
    <p:sldId id="453" r:id="rId6"/>
    <p:sldId id="412" r:id="rId7"/>
    <p:sldId id="456" r:id="rId8"/>
    <p:sldId id="455" r:id="rId9"/>
    <p:sldId id="470" r:id="rId10"/>
    <p:sldId id="469" r:id="rId11"/>
    <p:sldId id="468" r:id="rId12"/>
    <p:sldId id="445" r:id="rId13"/>
    <p:sldId id="457" r:id="rId14"/>
    <p:sldId id="493" r:id="rId15"/>
    <p:sldId id="490" r:id="rId16"/>
    <p:sldId id="491" r:id="rId17"/>
    <p:sldId id="476" r:id="rId18"/>
    <p:sldId id="492" r:id="rId19"/>
    <p:sldId id="487" r:id="rId20"/>
    <p:sldId id="467" r:id="rId21"/>
    <p:sldId id="495" r:id="rId22"/>
    <p:sldId id="504" r:id="rId23"/>
    <p:sldId id="459" r:id="rId24"/>
    <p:sldId id="458" r:id="rId25"/>
    <p:sldId id="505" r:id="rId26"/>
    <p:sldId id="475" r:id="rId27"/>
    <p:sldId id="472" r:id="rId28"/>
    <p:sldId id="477" r:id="rId29"/>
    <p:sldId id="478" r:id="rId30"/>
    <p:sldId id="479" r:id="rId31"/>
    <p:sldId id="480" r:id="rId32"/>
    <p:sldId id="481" r:id="rId33"/>
    <p:sldId id="449" r:id="rId34"/>
    <p:sldId id="460" r:id="rId35"/>
    <p:sldId id="462" r:id="rId36"/>
    <p:sldId id="496" r:id="rId37"/>
    <p:sldId id="497" r:id="rId38"/>
    <p:sldId id="498" r:id="rId39"/>
    <p:sldId id="499" r:id="rId40"/>
    <p:sldId id="520" r:id="rId41"/>
    <p:sldId id="503" r:id="rId42"/>
    <p:sldId id="507" r:id="rId43"/>
    <p:sldId id="521" r:id="rId44"/>
    <p:sldId id="508" r:id="rId45"/>
    <p:sldId id="509" r:id="rId46"/>
    <p:sldId id="500" r:id="rId47"/>
    <p:sldId id="501" r:id="rId48"/>
    <p:sldId id="510" r:id="rId49"/>
    <p:sldId id="513" r:id="rId50"/>
    <p:sldId id="506" r:id="rId51"/>
    <p:sldId id="514" r:id="rId52"/>
    <p:sldId id="515" r:id="rId53"/>
    <p:sldId id="390" r:id="rId54"/>
    <p:sldId id="403" r:id="rId55"/>
    <p:sldId id="405" r:id="rId56"/>
    <p:sldId id="406" r:id="rId57"/>
    <p:sldId id="407" r:id="rId58"/>
    <p:sldId id="408" r:id="rId59"/>
    <p:sldId id="409" r:id="rId60"/>
    <p:sldId id="411" r:id="rId61"/>
    <p:sldId id="419" r:id="rId62"/>
    <p:sldId id="489" r:id="rId63"/>
    <p:sldId id="516" r:id="rId64"/>
    <p:sldId id="517" r:id="rId65"/>
    <p:sldId id="518" r:id="rId66"/>
    <p:sldId id="519" r:id="rId67"/>
    <p:sldId id="471" r:id="rId68"/>
    <p:sldId id="454" r:id="rId69"/>
    <p:sldId id="474" r:id="rId70"/>
    <p:sldId id="482" r:id="rId71"/>
    <p:sldId id="483" r:id="rId72"/>
    <p:sldId id="485" r:id="rId73"/>
    <p:sldId id="486" r:id="rId74"/>
    <p:sldId id="48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68" d="100"/>
          <a:sy n="68" d="100"/>
        </p:scale>
        <p:origin x="34" y="2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4/10/2024</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4/10/2024</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4/10/2024</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29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10.png"/></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5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a:t>
                </a:r>
                <a:r>
                  <a:rPr lang="en-US" dirty="0" err="1"/>
                  <a:t>restrictedVAEs</a:t>
                </a:r>
                <a:r>
                  <a:rPr lang="en-US" dirty="0"/>
                  <a:t>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820645"/>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the next time step of a Markov process depends only on the current time step</a:t>
                </a:r>
              </a:p>
              <a:p>
                <a:r>
                  <a:rPr lang="en-US" dirty="0"/>
                  <a:t>e.g.</a:t>
                </a:r>
                <a14:m>
                  <m:oMath xmlns:m="http://schemas.openxmlformats.org/officeDocument/2006/math">
                    <m:r>
                      <a:rPr lang="en-US" b="0" i="0" smtClean="0">
                        <a:solidFill>
                          <a:srgbClr val="FF0000"/>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t> </a:t>
                </a:r>
                <a:r>
                  <a:rPr lang="en-US" b="1" dirty="0"/>
                  <a:t>only conditional on last state</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820645"/>
              </a:xfrm>
              <a:blipFill>
                <a:blip r:embed="rId2"/>
                <a:stretch>
                  <a:fillRect l="-1159" t="-3456" b="-453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7361992" y="2726039"/>
                <a:ext cx="4353235"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7361992" y="2726039"/>
                <a:ext cx="4353235" cy="954107"/>
              </a:xfrm>
              <a:prstGeom prst="rect">
                <a:avLst/>
              </a:prstGeom>
              <a:blipFill>
                <a:blip r:embed="rId6"/>
                <a:stretch>
                  <a:fillRect l="-2521"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estimate these variables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a:off x="4151264" y="3635161"/>
            <a:ext cx="499273" cy="6956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5828599" y="3523020"/>
            <a:ext cx="914400" cy="8077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3"/>
          <a:stretch>
            <a:fillRect/>
          </a:stretch>
        </p:blipFill>
        <p:spPr>
          <a:xfrm>
            <a:off x="1440997" y="4029313"/>
            <a:ext cx="9051954" cy="19230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2" y="5952406"/>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2" y="5952406"/>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7064C52-6399-F193-B4FD-16F58B8F4561}"/>
              </a:ext>
            </a:extLst>
          </p:cNvPr>
          <p:cNvSpPr/>
          <p:nvPr/>
        </p:nvSpPr>
        <p:spPr>
          <a:xfrm>
            <a:off x="4965061" y="5051755"/>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00C14F-A305-300A-AF90-FC951ABE85BC}"/>
              </a:ext>
            </a:extLst>
          </p:cNvPr>
          <p:cNvCxnSpPr>
            <a:cxnSpLocks/>
            <a:endCxn id="6" idx="0"/>
          </p:cNvCxnSpPr>
          <p:nvPr/>
        </p:nvCxnSpPr>
        <p:spPr>
          <a:xfrm flipH="1">
            <a:off x="5966974" y="2496368"/>
            <a:ext cx="809684" cy="1532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stack of </a:t>
                </a:r>
                <a:r>
                  <a:rPr lang="en-US" b="1" dirty="0"/>
                  <a:t>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linear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last time step are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928"/>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 at each step      </a:t>
            </a:r>
          </a:p>
          <a:p>
            <a:r>
              <a:rPr lang="en-US" dirty="0"/>
              <a:t>The diffusion process continues through many small steps      </a:t>
            </a:r>
          </a:p>
          <a:p>
            <a:r>
              <a:rPr lang="en-US" dirty="0"/>
              <a:t>At termination of the diffusion process, the image is random Gaussian noise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are useful for several purposes    </a:t>
            </a:r>
          </a:p>
          <a:p>
            <a:r>
              <a:rPr lang="en-US" dirty="0"/>
              <a:t>Super resolution models to enhance images    </a:t>
            </a:r>
          </a:p>
          <a:p>
            <a:r>
              <a:rPr lang="en-US" dirty="0"/>
              <a:t>Generation of scenes given text prompts </a:t>
            </a:r>
          </a:p>
          <a:p>
            <a:r>
              <a:rPr lang="en-US" dirty="0"/>
              <a:t>Creation of images for virtual worlds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Add deterministic noise at each time step with </a:t>
                </a:r>
                <a:r>
                  <a:rPr lang="en-US" b="1" dirty="0"/>
                  <a:t>similar variance   </a:t>
                </a:r>
                <a:endParaRPr lang="en-US" dirty="0"/>
              </a:p>
              <a:p>
                <a:pPr lvl="1"/>
                <a:r>
                  <a:rPr lang="en-US" dirty="0"/>
                  <a:t>Bounded so that variance does not keep increasing with time step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learnable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a:t>
                </a:r>
                <a:r>
                  <a:rPr lang="en-US" b="1" dirty="0"/>
                  <a:t>likelihood</a:t>
                </a:r>
                <a:r>
                  <a:rPr lang="en-US" dirty="0"/>
                  <a:t> as </a:t>
                </a:r>
                <a:r>
                  <a:rPr lang="en-US" b="1" dirty="0"/>
                  <a:t>marginal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variables, </a:t>
                </a:r>
                <a14:m>
                  <m:oMath xmlns:m="http://schemas.openxmlformats.org/officeDocument/2006/math">
                    <m:r>
                      <a:rPr lang="en-US" i="1">
                        <a:latin typeface="Cambria Math" panose="02040503050406030204" pitchFamily="18" charset="0"/>
                      </a:rPr>
                      <m:t>𝑧</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For all but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Or, we can 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expectation 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The ELBO allows us to maximize the log likelihood by minimizing the </a:t>
                </a:r>
                <a:r>
                  <a:rPr lang="en-US" b="1" dirty="0"/>
                  <a:t>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upper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𝑞</m:t>
                          </m:r>
                        </m:sub>
                      </m:sSub>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KL divergence between the final latent distribution and the Gaussian prior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This term can be ignored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812"/>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KL divergence measures the difference between the forward and reverse diffusion process  </a:t>
                </a:r>
              </a:p>
              <a:p>
                <a:r>
                  <a:rPr lang="en-US" dirty="0"/>
                  <a:t>This term is minimized if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522"/>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learned noise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dirty="0"/>
                  <a:t>Match the score of the forward process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81527" y="1583361"/>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670902"/>
          </a:xfrm>
        </p:spPr>
        <p:txBody>
          <a:bodyPr>
            <a:normAutofit/>
          </a:bodyPr>
          <a:lstStyle/>
          <a:p>
            <a:pPr marL="0" indent="0">
              <a:buNone/>
            </a:pPr>
            <a:r>
              <a:rPr lang="en-US" dirty="0"/>
              <a:t>The DDPM algorithm of </a:t>
            </a:r>
            <a:r>
              <a:rPr lang="en-US" dirty="0">
                <a:hlinkClick r:id="rId2"/>
              </a:rPr>
              <a:t>Ho, et. al., 2020</a:t>
            </a:r>
            <a:r>
              <a:rPr lang="en-US" dirty="0"/>
              <a:t>   </a:t>
            </a:r>
          </a:p>
        </p:txBody>
      </p:sp>
      <p:pic>
        <p:nvPicPr>
          <p:cNvPr id="5" name="Picture 4">
            <a:extLst>
              <a:ext uri="{FF2B5EF4-FFF2-40B4-BE49-F238E27FC236}">
                <a16:creationId xmlns:a16="http://schemas.microsoft.com/office/drawing/2014/main" id="{EFD86884-6B60-7DAC-6BC6-7E3477A0BCF1}"/>
              </a:ext>
            </a:extLst>
          </p:cNvPr>
          <p:cNvPicPr>
            <a:picLocks noChangeAspect="1"/>
          </p:cNvPicPr>
          <p:nvPr/>
        </p:nvPicPr>
        <p:blipFill>
          <a:blip r:embed="rId3"/>
          <a:stretch>
            <a:fillRect/>
          </a:stretch>
        </p:blipFill>
        <p:spPr>
          <a:xfrm>
            <a:off x="581441" y="1913061"/>
            <a:ext cx="11294463" cy="2794591"/>
          </a:xfrm>
          <a:prstGeom prst="rect">
            <a:avLst/>
          </a:prstGeom>
        </p:spPr>
      </p:pic>
    </p:spTree>
    <p:extLst>
      <p:ext uri="{BB962C8B-B14F-4D97-AF65-F5344CB8AC3E}">
        <p14:creationId xmlns:p14="http://schemas.microsoft.com/office/powerpoint/2010/main" val="527289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135095"/>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r>
              <a:rPr lang="en-US" dirty="0"/>
              <a:t>UNET uses skip connections to </a:t>
            </a:r>
            <a:r>
              <a:rPr lang="en-US"/>
              <a:t>maintain gradient   </a:t>
            </a:r>
            <a:endParaRPr lang="en-US" dirty="0"/>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t>
            </a:r>
          </a:p>
          <a:p>
            <a:r>
              <a:rPr lang="en-US" dirty="0">
                <a:hlinkClick r:id="rId3"/>
              </a:rPr>
              <a:t>Song et.al. 202</a:t>
            </a:r>
            <a:r>
              <a:rPr lang="en-US" dirty="0"/>
              <a:t>0, proposed the diffusion denoising implicit model (DDIP) with sampling improvements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Substituting the Bayes form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into the consistency term and after a lot of algebra we get: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now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sampling is deterministic 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We can minimize the training loss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oMath>
                </a14:m>
                <a:r>
                  <a:rPr lang="en-US" dirty="0"/>
                  <a:t> by using the properties of the KL divergence of two Gaussian distributions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t>
                              </m:r>
                              <m:r>
                                <a:rPr lang="en-US" b="0" i="0" smtClean="0">
                                  <a:latin typeface="Cambria Math" panose="02040503050406030204" pitchFamily="18" charset="0"/>
                                </a:rPr>
                                <m:t> </m:t>
                              </m:r>
                              <m:r>
                                <m:rPr>
                                  <m:sty m:val="p"/>
                                </m:rPr>
                                <a:rPr lang="en-US" b="0" i="0" smtClean="0">
                                  <a:latin typeface="Cambria Math" panose="02040503050406030204" pitchFamily="18" charset="0"/>
                                </a:rPr>
                                <m:t>min</m:t>
                              </m:r>
                            </m:e>
                            <m:lim>
                              <m:r>
                                <a:rPr lang="en-US" b="0" i="1" smtClean="0">
                                  <a:latin typeface="Cambria Math" panose="02040503050406030204" pitchFamily="18" charset="0"/>
                                  <a:ea typeface="Cambria Math" panose="02040503050406030204" pitchFamily="18" charset="0"/>
                                </a:rPr>
                                <m:t>𝜃</m:t>
                              </m:r>
                            </m:lim>
                          </m:limLow>
                        </m:fName>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𝑞</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den>
                          </m:f>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𝑞</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func>
                    </m:oMath>
                  </m:oMathPara>
                </a14:m>
                <a:endParaRPr lang="en-US" dirty="0"/>
              </a:p>
              <a:p>
                <a:pPr marL="0" indent="0">
                  <a:buNone/>
                </a:pPr>
                <a:r>
                  <a:rPr lang="en-US" dirty="0"/>
                  <a:t>We minimize this term when the learned mean of the reverse process matches the mean of the forward process: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𝑞</m:t>
                          </m:r>
                        </m:sub>
                      </m:sSub>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a:stretch>
              </a:blipFill>
            </p:spPr>
            <p:txBody>
              <a:bodyPr/>
              <a:lstStyle/>
              <a:p>
                <a:r>
                  <a:rPr lang="en-US">
                    <a:noFill/>
                  </a:rPr>
                  <a:t> </a:t>
                </a:r>
              </a:p>
            </p:txBody>
          </p:sp>
        </mc:Fallback>
      </mc:AlternateContent>
    </p:spTree>
    <p:extLst>
      <p:ext uri="{BB962C8B-B14F-4D97-AF65-F5344CB8AC3E}">
        <p14:creationId xmlns:p14="http://schemas.microsoft.com/office/powerpoint/2010/main" val="1649423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1867418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fewer steps    </a:t>
            </a:r>
          </a:p>
          <a:p>
            <a:pPr marL="514350" indent="-514350">
              <a:buFont typeface="+mj-lt"/>
              <a:buAutoNum type="arabicPeriod"/>
            </a:pPr>
            <a:r>
              <a:rPr lang="en-US" dirty="0"/>
              <a:t>Deterministic sampling is consistent so samples conditioned on the same latent variables have similar high level features leading to faster convergence   </a:t>
            </a:r>
          </a:p>
          <a:p>
            <a:pPr marL="514350" indent="-514350">
              <a:buFont typeface="+mj-lt"/>
              <a:buAutoNum type="arabicPeriod"/>
            </a:pPr>
            <a:r>
              <a:rPr lang="en-US" dirty="0"/>
              <a:t>The consistency allows the DDIM to interpolate over the latent variables reducing required number of samples      </a:t>
            </a:r>
          </a:p>
        </p:txBody>
      </p:sp>
    </p:spTree>
    <p:extLst>
      <p:ext uri="{BB962C8B-B14F-4D97-AF65-F5344CB8AC3E}">
        <p14:creationId xmlns:p14="http://schemas.microsoft.com/office/powerpoint/2010/main" val="4010970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4143462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query     </a:t>
                </a:r>
              </a:p>
              <a:p>
                <a:r>
                  <a:rPr lang="en-US" sz="2800" dirty="0">
                    <a:latin typeface="+mn-lt"/>
                    <a:cs typeface="Segoe UI" panose="020B0502040204020203" pitchFamily="34" charset="0"/>
                  </a:rPr>
                  <a:t>Condition the reverse diffusion process on the query,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(score)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𝑤𝑖𝑡h</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optimum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unconstrained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specificity of image type </a:t>
                </a:r>
              </a:p>
              <a:p>
                <a:pPr lvl="1"/>
                <a:r>
                  <a:rPr lang="en-US" sz="2400" dirty="0">
                    <a:latin typeface="+mn-lt"/>
                    <a:cs typeface="Segoe UI" panose="020B0502040204020203" pitchFamily="34" charset="0"/>
                  </a:rPr>
                  <a:t>Working with two models is cumbersome   </a:t>
                </a:r>
              </a:p>
              <a:p>
                <a:r>
                  <a:rPr lang="en-US" sz="2800" dirty="0">
                    <a:latin typeface="+mn-lt"/>
                    <a:cs typeface="Segoe UI" panose="020B0502040204020203" pitchFamily="34" charset="0"/>
                  </a:rPr>
                  <a:t>Use classifier-free guidance algorithms     </a:t>
                </a:r>
              </a:p>
              <a:p>
                <a:pPr lvl="1"/>
                <a:r>
                  <a:rPr lang="en-US" sz="2400" dirty="0">
                    <a:latin typeface="+mn-lt"/>
                    <a:cs typeface="Segoe UI" panose="020B0502040204020203" pitchFamily="34" charset="0"/>
                  </a:rPr>
                  <a:t>Introduced by </a:t>
                </a:r>
                <a:r>
                  <a:rPr lang="en-US" sz="2400" dirty="0">
                    <a:latin typeface="+mn-lt"/>
                    <a:cs typeface="Segoe UI" panose="020B0502040204020203" pitchFamily="34" charset="0"/>
                    <a:hlinkClick r:id="rId3"/>
                  </a:rPr>
                  <a:t>Ho and </a:t>
                </a:r>
                <a:r>
                  <a:rPr lang="en-US" sz="2400" dirty="0" err="1">
                    <a:latin typeface="+mn-lt"/>
                    <a:cs typeface="Segoe UI" panose="020B0502040204020203" pitchFamily="34" charset="0"/>
                    <a:hlinkClick r:id="rId3"/>
                  </a:rPr>
                  <a:t>Salimans</a:t>
                </a:r>
                <a:r>
                  <a:rPr lang="en-US" sz="2400" dirty="0">
                    <a:latin typeface="+mn-lt"/>
                    <a:cs typeface="Segoe UI" panose="020B0502040204020203" pitchFamily="34" charset="0"/>
                    <a:hlinkClick r:id="rId3"/>
                  </a:rPr>
                  <a:t>, 2021</a:t>
                </a:r>
                <a:r>
                  <a:rPr lang="en-US" sz="2400" dirty="0">
                    <a:latin typeface="+mn-lt"/>
                    <a:cs typeface="Segoe UI" panose="020B0502040204020203" pitchFamily="34" charset="0"/>
                  </a:rPr>
                  <a:t>   </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Use classifier-free guidance algorithms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RHS for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to find a gradient without the classifier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Or,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classifier free gradient which can be used to train guided image generation!</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4923"/>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17986</TotalTime>
  <Words>4545</Words>
  <Application>Microsoft Office PowerPoint</Application>
  <PresentationFormat>Widescreen</PresentationFormat>
  <Paragraphs>508</Paragraphs>
  <Slides>73</Slides>
  <Notes>14</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73</vt:i4>
      </vt:variant>
    </vt:vector>
  </HeadingPairs>
  <TitlesOfParts>
    <vt:vector size="83"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Diffusion Models  </vt:lpstr>
      <vt:lpstr>Generative Diffusion Models  </vt:lpstr>
      <vt:lpstr>Alternatives to GANs </vt:lpstr>
      <vt:lpstr>Introduction to Generative Diffusion Models</vt:lpstr>
      <vt:lpstr>Introduction to Generative Diffusion Models </vt:lpstr>
      <vt:lpstr>Generative Adversarial Networks, GANs</vt:lpstr>
      <vt:lpstr>Variational Autoencoders, VAEs</vt:lpstr>
      <vt:lpstr>Flow-Based Models   </vt:lpstr>
      <vt:lpstr>Generative Diffusion Models  </vt:lpstr>
      <vt:lpstr>Forward and Reverse Diffusion Processes</vt:lpstr>
      <vt:lpstr>Diffusion Processes    </vt:lpstr>
      <vt:lpstr>Diffusion Processes    </vt:lpstr>
      <vt:lpstr>Diffusion Process</vt:lpstr>
      <vt:lpstr>Diffusion Process</vt:lpstr>
      <vt:lpstr>Diffusion Process</vt:lpstr>
      <vt:lpstr>Diffusion Process</vt:lpstr>
      <vt:lpstr>Diffusion Process</vt:lpstr>
      <vt:lpstr>Diffusion Process</vt:lpstr>
      <vt:lpstr>Diffusion Process</vt:lpstr>
      <vt:lpstr>Diffusion Processes    </vt:lpstr>
      <vt:lpstr>Diffusion Processes    </vt:lpstr>
      <vt:lpstr>Diffusion Processes    </vt:lpstr>
      <vt:lpstr>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Denoising Diffusion Implicit Models (DDIM)</vt:lpstr>
      <vt:lpstr>DDIM</vt:lpstr>
      <vt:lpstr>DDIM</vt:lpstr>
      <vt:lpstr>DDIM</vt:lpstr>
      <vt:lpstr>Gaussian Diffusion Processes    </vt:lpstr>
      <vt:lpstr>Gaussian Diffusion Processes    </vt:lpstr>
      <vt:lpstr>DDIM</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Guided Image Generation </vt:lpstr>
      <vt:lpstr>Guided Image Generation </vt:lpstr>
      <vt:lpstr>Guided Image Generation </vt:lpstr>
      <vt:lpstr>Guided Image Generation </vt:lpstr>
      <vt:lpstr>Guided Image Generation </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577</cp:revision>
  <dcterms:created xsi:type="dcterms:W3CDTF">2018-12-31T16:25:12Z</dcterms:created>
  <dcterms:modified xsi:type="dcterms:W3CDTF">2024-04-11T00:10:37Z</dcterms:modified>
</cp:coreProperties>
</file>